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8"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9BF838-FADD-4DAC-B154-6B5375488179}" v="2" dt="2022-10-14T04:29:38.2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7" autoAdjust="0"/>
    <p:restoredTop sz="94660"/>
  </p:normalViewPr>
  <p:slideViewPr>
    <p:cSldViewPr snapToGrid="0">
      <p:cViewPr varScale="1">
        <p:scale>
          <a:sx n="98" d="100"/>
          <a:sy n="98" d="100"/>
        </p:scale>
        <p:origin x="102" y="6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Morison" userId="033d9823-baab-405f-966d-1d46b7b4cad4" providerId="ADAL" clId="{9E9BF838-FADD-4DAC-B154-6B5375488179}"/>
    <pc:docChg chg="custSel modSld">
      <pc:chgData name="Tim Morison" userId="033d9823-baab-405f-966d-1d46b7b4cad4" providerId="ADAL" clId="{9E9BF838-FADD-4DAC-B154-6B5375488179}" dt="2022-10-14T04:30:05.545" v="61" actId="29295"/>
      <pc:docMkLst>
        <pc:docMk/>
      </pc:docMkLst>
      <pc:sldChg chg="addSp delSp modSp mod">
        <pc:chgData name="Tim Morison" userId="033d9823-baab-405f-966d-1d46b7b4cad4" providerId="ADAL" clId="{9E9BF838-FADD-4DAC-B154-6B5375488179}" dt="2022-10-14T04:30:05.545" v="61" actId="29295"/>
        <pc:sldMkLst>
          <pc:docMk/>
          <pc:sldMk cId="2641796860" sldId="256"/>
        </pc:sldMkLst>
        <pc:picChg chg="del">
          <ac:chgData name="Tim Morison" userId="033d9823-baab-405f-966d-1d46b7b4cad4" providerId="ADAL" clId="{9E9BF838-FADD-4DAC-B154-6B5375488179}" dt="2022-10-14T04:28:58.970" v="33" actId="478"/>
          <ac:picMkLst>
            <pc:docMk/>
            <pc:sldMk cId="2641796860" sldId="256"/>
            <ac:picMk id="9" creationId="{959D3716-1417-D270-113E-37A458F9D6C7}"/>
          </ac:picMkLst>
        </pc:picChg>
        <pc:picChg chg="add mod">
          <ac:chgData name="Tim Morison" userId="033d9823-baab-405f-966d-1d46b7b4cad4" providerId="ADAL" clId="{9E9BF838-FADD-4DAC-B154-6B5375488179}" dt="2022-10-14T04:30:05.545" v="61" actId="29295"/>
          <ac:picMkLst>
            <pc:docMk/>
            <pc:sldMk cId="2641796860" sldId="256"/>
            <ac:picMk id="11" creationId="{CD3994A8-98E6-D2CC-7E53-E003FCE17362}"/>
          </ac:picMkLst>
        </pc:picChg>
      </pc:sldChg>
      <pc:sldChg chg="addSp modSp mod">
        <pc:chgData name="Tim Morison" userId="033d9823-baab-405f-966d-1d46b7b4cad4" providerId="ADAL" clId="{9E9BF838-FADD-4DAC-B154-6B5375488179}" dt="2022-10-14T04:28:48.744" v="32" actId="14100"/>
        <pc:sldMkLst>
          <pc:docMk/>
          <pc:sldMk cId="3228497782" sldId="266"/>
        </pc:sldMkLst>
        <pc:picChg chg="add mod">
          <ac:chgData name="Tim Morison" userId="033d9823-baab-405f-966d-1d46b7b4cad4" providerId="ADAL" clId="{9E9BF838-FADD-4DAC-B154-6B5375488179}" dt="2022-10-14T04:28:48.744" v="32" actId="14100"/>
          <ac:picMkLst>
            <pc:docMk/>
            <pc:sldMk cId="3228497782" sldId="266"/>
            <ac:picMk id="6" creationId="{DB054EAA-BFF8-97EA-E008-653EBFE1A6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45CE5-DE26-4527-A4C7-E7D4F17F9CD0}" type="datetimeFigureOut">
              <a:rPr lang="en-AU" smtClean="0"/>
              <a:t>14/10/2022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3D8D5E-ABDD-42A8-98F6-A1CD1F96CBD5}" type="slidenum">
              <a:rPr lang="en-AU" smtClean="0"/>
              <a:t>‹#›</a:t>
            </a:fld>
            <a:endParaRPr lang="en-AU"/>
          </a:p>
        </p:txBody>
      </p:sp>
    </p:spTree>
    <p:extLst>
      <p:ext uri="{BB962C8B-B14F-4D97-AF65-F5344CB8AC3E}">
        <p14:creationId xmlns:p14="http://schemas.microsoft.com/office/powerpoint/2010/main" val="3999543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A5D1-CAD1-3965-AE09-711CBCCBAF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0B8DA3D-FA40-9E1D-5846-F09892B88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A7B33DF-7261-C35D-465D-8E87D542A80E}"/>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5" name="Footer Placeholder 4">
            <a:extLst>
              <a:ext uri="{FF2B5EF4-FFF2-40B4-BE49-F238E27FC236}">
                <a16:creationId xmlns:a16="http://schemas.microsoft.com/office/drawing/2014/main" id="{FE36F1D5-E1DF-B0CE-FBA9-F1E0284856E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BFC9B9-052B-9322-45DA-17ACF7B20814}"/>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3637820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BA69-1345-CE4A-EAEB-5135D30DE0E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D5FDEB6-DA9E-670D-A582-D13947A2D8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89E0C5-B506-8572-1384-C6D0F636DA78}"/>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5" name="Footer Placeholder 4">
            <a:extLst>
              <a:ext uri="{FF2B5EF4-FFF2-40B4-BE49-F238E27FC236}">
                <a16:creationId xmlns:a16="http://schemas.microsoft.com/office/drawing/2014/main" id="{072331FC-C546-7AA8-3F68-8B41AA7CAA8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FBEC97-1E2D-D82B-F535-842E8B416C78}"/>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226804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7260CC-1BB4-4110-26C9-B71D2E630B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20D237C-850E-99D2-D875-39EF2D5594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9A94A19-5C54-BB1A-CF4C-D08E36469406}"/>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5" name="Footer Placeholder 4">
            <a:extLst>
              <a:ext uri="{FF2B5EF4-FFF2-40B4-BE49-F238E27FC236}">
                <a16:creationId xmlns:a16="http://schemas.microsoft.com/office/drawing/2014/main" id="{31B6E2FA-8F4A-8076-C9AC-7A93E852CCC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1FC2ED1-7656-461C-43F4-D12F26F4680B}"/>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3416750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9BC78-4262-0250-96B1-ED181FB5988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32DB61D-0291-51B4-ACFF-AD84E7F486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E524460-5E5F-472D-DF3B-153EB0E42B0D}"/>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5" name="Footer Placeholder 4">
            <a:extLst>
              <a:ext uri="{FF2B5EF4-FFF2-40B4-BE49-F238E27FC236}">
                <a16:creationId xmlns:a16="http://schemas.microsoft.com/office/drawing/2014/main" id="{EE8D65EB-06A7-6605-9B8B-2B0AA121CDF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9478AB4-42C9-86E4-C850-B3FE06EC4AC8}"/>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87251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DCDD-B9B5-5D96-D209-104E916642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8064629-804E-6E02-5A23-638FCF1A5F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A0B7D8-CC4A-DCAF-5A39-F391AB99BAB4}"/>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5" name="Footer Placeholder 4">
            <a:extLst>
              <a:ext uri="{FF2B5EF4-FFF2-40B4-BE49-F238E27FC236}">
                <a16:creationId xmlns:a16="http://schemas.microsoft.com/office/drawing/2014/main" id="{6B766B6D-FE23-C35C-D290-F1D17BAC428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8FE1A2F-4E24-A667-543C-6A6CF6C6BC0D}"/>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1219415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8C7C-978E-C707-7B79-D341C0A3769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BB45ADB-03B3-CFF5-50CA-60711F0DA9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854EDAA-697E-FDBA-F31B-ACCD560052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3AC4B52-8180-1B36-CAF4-FB471EAA1CD8}"/>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6" name="Footer Placeholder 5">
            <a:extLst>
              <a:ext uri="{FF2B5EF4-FFF2-40B4-BE49-F238E27FC236}">
                <a16:creationId xmlns:a16="http://schemas.microsoft.com/office/drawing/2014/main" id="{7DDF42D8-AA00-8D8C-716B-8A916CEFF33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9FC1767-A481-99FB-4C9F-1779AD356DFE}"/>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1997153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A2B31-F66E-79B7-5C07-051FD207E3D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073B4E8-0A9D-8566-54F7-E141E319FC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3ACB86-5072-C413-9130-991EDE9288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446DC89-3DA4-9E29-947E-18D23499F0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2D4C1E-EFD0-C4D0-41E1-E7F4DDE934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846EE32-E00B-492E-95FB-75E15E1A0183}"/>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8" name="Footer Placeholder 7">
            <a:extLst>
              <a:ext uri="{FF2B5EF4-FFF2-40B4-BE49-F238E27FC236}">
                <a16:creationId xmlns:a16="http://schemas.microsoft.com/office/drawing/2014/main" id="{2D5E9FAA-E48A-0665-6E37-68807638DE9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8B49C43-CC11-12B7-D56E-10ECB37BA31A}"/>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1360307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DE64-E67E-24F8-59EE-4B0A2BCC6AD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CDE604B-CD04-5C13-4A5A-E2A9F4FD06DF}"/>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4" name="Footer Placeholder 3">
            <a:extLst>
              <a:ext uri="{FF2B5EF4-FFF2-40B4-BE49-F238E27FC236}">
                <a16:creationId xmlns:a16="http://schemas.microsoft.com/office/drawing/2014/main" id="{26429591-3BFE-AA77-A271-494B272863F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DBD1F87-BDDE-A4FA-7C7C-371CD0C5AB2A}"/>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2466384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91EFB-FA2F-F6F0-3CC9-D8B326395265}"/>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3" name="Footer Placeholder 2">
            <a:extLst>
              <a:ext uri="{FF2B5EF4-FFF2-40B4-BE49-F238E27FC236}">
                <a16:creationId xmlns:a16="http://schemas.microsoft.com/office/drawing/2014/main" id="{50177886-D82D-EF05-3794-3B3D0894F67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9FEC20CF-D19F-55FC-1FFD-B72E64DFBEF4}"/>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345495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81A6-2419-AF20-030E-02391EFCE3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8577CAC9-3188-3DC9-5C04-7AB0B788AE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8246CD0-B37B-8886-296C-7E6C61D16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0C6E6-F318-CB9A-63DA-AF4A60C7F039}"/>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6" name="Footer Placeholder 5">
            <a:extLst>
              <a:ext uri="{FF2B5EF4-FFF2-40B4-BE49-F238E27FC236}">
                <a16:creationId xmlns:a16="http://schemas.microsoft.com/office/drawing/2014/main" id="{29F55FC7-F95B-E67A-95B0-7CB6865FE03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25D9115-A495-A11E-BF1C-1B5287B9ED3B}"/>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409671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CC4BC-C30A-8917-627B-0F90E3B04D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349137F-EF9B-28B4-6447-77B6E8EB1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25B77F2-D6AE-D227-6610-2B2245069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5025F7-9C2E-A901-F2A6-9511AA82C0CE}"/>
              </a:ext>
            </a:extLst>
          </p:cNvPr>
          <p:cNvSpPr>
            <a:spLocks noGrp="1"/>
          </p:cNvSpPr>
          <p:nvPr>
            <p:ph type="dt" sz="half" idx="10"/>
          </p:nvPr>
        </p:nvSpPr>
        <p:spPr/>
        <p:txBody>
          <a:bodyPr/>
          <a:lstStyle/>
          <a:p>
            <a:fld id="{465EC890-D91C-44CE-AD1D-5A55D5D19F77}" type="datetimeFigureOut">
              <a:rPr lang="en-AU" smtClean="0"/>
              <a:t>14/10/2022</a:t>
            </a:fld>
            <a:endParaRPr lang="en-AU"/>
          </a:p>
        </p:txBody>
      </p:sp>
      <p:sp>
        <p:nvSpPr>
          <p:cNvPr id="6" name="Footer Placeholder 5">
            <a:extLst>
              <a:ext uri="{FF2B5EF4-FFF2-40B4-BE49-F238E27FC236}">
                <a16:creationId xmlns:a16="http://schemas.microsoft.com/office/drawing/2014/main" id="{181A984F-1CF3-2C9A-7BF6-A0AC94BA311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A2433A9-93CE-D1E1-84EE-B1FC0DC6AA62}"/>
              </a:ext>
            </a:extLst>
          </p:cNvPr>
          <p:cNvSpPr>
            <a:spLocks noGrp="1"/>
          </p:cNvSpPr>
          <p:nvPr>
            <p:ph type="sldNum" sz="quarter" idx="12"/>
          </p:nvPr>
        </p:nvSpPr>
        <p:spPr/>
        <p:txBody>
          <a:bodyPr/>
          <a:lstStyle/>
          <a:p>
            <a:fld id="{36DEBD84-6C2C-4EA9-9BC7-CE45053B28FB}" type="slidenum">
              <a:rPr lang="en-AU" smtClean="0"/>
              <a:t>‹#›</a:t>
            </a:fld>
            <a:endParaRPr lang="en-AU"/>
          </a:p>
        </p:txBody>
      </p:sp>
    </p:spTree>
    <p:extLst>
      <p:ext uri="{BB962C8B-B14F-4D97-AF65-F5344CB8AC3E}">
        <p14:creationId xmlns:p14="http://schemas.microsoft.com/office/powerpoint/2010/main" val="275277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09849E-5033-53BF-B4D6-2EF2B96794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4F8C49C-E010-1CC5-AB44-FFDD03797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5CD3801-9D49-8690-6080-B4E6989BB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EC890-D91C-44CE-AD1D-5A55D5D19F77}" type="datetimeFigureOut">
              <a:rPr lang="en-AU" smtClean="0"/>
              <a:t>14/10/2022</a:t>
            </a:fld>
            <a:endParaRPr lang="en-AU"/>
          </a:p>
        </p:txBody>
      </p:sp>
      <p:sp>
        <p:nvSpPr>
          <p:cNvPr id="5" name="Footer Placeholder 4">
            <a:extLst>
              <a:ext uri="{FF2B5EF4-FFF2-40B4-BE49-F238E27FC236}">
                <a16:creationId xmlns:a16="http://schemas.microsoft.com/office/drawing/2014/main" id="{9BA05B2F-90F8-E0C8-5863-95469D56C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8B5F316E-63FF-08D2-6613-EBFE2848E1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EBD84-6C2C-4EA9-9BC7-CE45053B28FB}" type="slidenum">
              <a:rPr lang="en-AU" smtClean="0"/>
              <a:t>‹#›</a:t>
            </a:fld>
            <a:endParaRPr lang="en-AU"/>
          </a:p>
        </p:txBody>
      </p:sp>
    </p:spTree>
    <p:extLst>
      <p:ext uri="{BB962C8B-B14F-4D97-AF65-F5344CB8AC3E}">
        <p14:creationId xmlns:p14="http://schemas.microsoft.com/office/powerpoint/2010/main" val="4011733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DDC4-AD2B-30C2-6CD3-054CF459D1BD}"/>
              </a:ext>
            </a:extLst>
          </p:cNvPr>
          <p:cNvSpPr>
            <a:spLocks noGrp="1"/>
          </p:cNvSpPr>
          <p:nvPr>
            <p:ph type="ctrTitle"/>
          </p:nvPr>
        </p:nvSpPr>
        <p:spPr/>
        <p:txBody>
          <a:bodyPr/>
          <a:lstStyle/>
          <a:p>
            <a:r>
              <a:rPr lang="en-AU" dirty="0">
                <a:ln w="25400">
                  <a:solidFill>
                    <a:schemeClr val="tx1"/>
                  </a:solidFill>
                </a:ln>
              </a:rPr>
              <a:t>Tooraweenah Road Upgrade</a:t>
            </a:r>
          </a:p>
        </p:txBody>
      </p:sp>
      <p:sp>
        <p:nvSpPr>
          <p:cNvPr id="3" name="Subtitle 2">
            <a:extLst>
              <a:ext uri="{FF2B5EF4-FFF2-40B4-BE49-F238E27FC236}">
                <a16:creationId xmlns:a16="http://schemas.microsoft.com/office/drawing/2014/main" id="{62D19515-2F09-F56A-04DF-7CD69709BB7E}"/>
              </a:ext>
            </a:extLst>
          </p:cNvPr>
          <p:cNvSpPr>
            <a:spLocks noGrp="1"/>
          </p:cNvSpPr>
          <p:nvPr>
            <p:ph type="subTitle" idx="1"/>
          </p:nvPr>
        </p:nvSpPr>
        <p:spPr/>
        <p:txBody>
          <a:bodyPr/>
          <a:lstStyle/>
          <a:p>
            <a:r>
              <a:rPr lang="en-AU" dirty="0"/>
              <a:t>Coonamble Shire Council</a:t>
            </a:r>
          </a:p>
        </p:txBody>
      </p:sp>
      <p:pic>
        <p:nvPicPr>
          <p:cNvPr id="5" name="Picture 4" descr="A picture containing logo&#10;&#10;Description automatically generated">
            <a:extLst>
              <a:ext uri="{FF2B5EF4-FFF2-40B4-BE49-F238E27FC236}">
                <a16:creationId xmlns:a16="http://schemas.microsoft.com/office/drawing/2014/main" id="{092D6911-00F9-9665-C0B7-C9CA646AC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15" y="346345"/>
            <a:ext cx="2438400" cy="1009650"/>
          </a:xfrm>
          <a:prstGeom prst="rect">
            <a:avLst/>
          </a:prstGeom>
        </p:spPr>
      </p:pic>
      <p:pic>
        <p:nvPicPr>
          <p:cNvPr id="11" name="Picture 10" descr="A dirt road with trees and mountains in the background&#10;&#10;Description automatically generated with medium confidence">
            <a:extLst>
              <a:ext uri="{FF2B5EF4-FFF2-40B4-BE49-F238E27FC236}">
                <a16:creationId xmlns:a16="http://schemas.microsoft.com/office/drawing/2014/main" id="{CD3994A8-98E6-D2CC-7E53-E003FCE1736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1235947"/>
            <a:ext cx="12192000" cy="4874550"/>
          </a:xfrm>
          <a:prstGeom prst="rect">
            <a:avLst/>
          </a:prstGeom>
        </p:spPr>
      </p:pic>
    </p:spTree>
    <p:extLst>
      <p:ext uri="{BB962C8B-B14F-4D97-AF65-F5344CB8AC3E}">
        <p14:creationId xmlns:p14="http://schemas.microsoft.com/office/powerpoint/2010/main" val="2641796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AA09-BDB8-7CA7-6982-A69301DBC580}"/>
              </a:ext>
            </a:extLst>
          </p:cNvPr>
          <p:cNvSpPr>
            <a:spLocks noGrp="1"/>
          </p:cNvSpPr>
          <p:nvPr>
            <p:ph type="ctrTitle"/>
          </p:nvPr>
        </p:nvSpPr>
        <p:spPr/>
        <p:txBody>
          <a:bodyPr/>
          <a:lstStyle/>
          <a:p>
            <a:r>
              <a:rPr lang="en-AU" dirty="0"/>
              <a:t>QUESTIONS?</a:t>
            </a:r>
          </a:p>
        </p:txBody>
      </p:sp>
      <p:sp>
        <p:nvSpPr>
          <p:cNvPr id="3" name="Subtitle 2">
            <a:extLst>
              <a:ext uri="{FF2B5EF4-FFF2-40B4-BE49-F238E27FC236}">
                <a16:creationId xmlns:a16="http://schemas.microsoft.com/office/drawing/2014/main" id="{68DC09A0-F169-2DBA-8506-AD5DF099B5EE}"/>
              </a:ext>
            </a:extLst>
          </p:cNvPr>
          <p:cNvSpPr>
            <a:spLocks noGrp="1"/>
          </p:cNvSpPr>
          <p:nvPr>
            <p:ph type="subTitle" idx="1"/>
          </p:nvPr>
        </p:nvSpPr>
        <p:spPr/>
        <p:txBody>
          <a:bodyPr/>
          <a:lstStyle/>
          <a:p>
            <a:endParaRPr lang="en-AU"/>
          </a:p>
        </p:txBody>
      </p:sp>
      <p:pic>
        <p:nvPicPr>
          <p:cNvPr id="4" name="Picture 3" descr="A picture containing logo&#10;&#10;Description automatically generated">
            <a:extLst>
              <a:ext uri="{FF2B5EF4-FFF2-40B4-BE49-F238E27FC236}">
                <a16:creationId xmlns:a16="http://schemas.microsoft.com/office/drawing/2014/main" id="{B5B37271-F21E-DB86-697D-6B6B6C706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76" y="247650"/>
            <a:ext cx="2438400" cy="1009650"/>
          </a:xfrm>
          <a:prstGeom prst="rect">
            <a:avLst/>
          </a:prstGeom>
        </p:spPr>
      </p:pic>
      <p:pic>
        <p:nvPicPr>
          <p:cNvPr id="6" name="Picture 5" descr="A dirt road with trees on either side of it&#10;&#10;Description automatically generated with medium confidence">
            <a:extLst>
              <a:ext uri="{FF2B5EF4-FFF2-40B4-BE49-F238E27FC236}">
                <a16:creationId xmlns:a16="http://schemas.microsoft.com/office/drawing/2014/main" id="{DB054EAA-BFF8-97EA-E008-653EBFE1A63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1221" y="1257300"/>
            <a:ext cx="12283221" cy="5597538"/>
          </a:xfrm>
          <a:prstGeom prst="rect">
            <a:avLst/>
          </a:prstGeom>
        </p:spPr>
      </p:pic>
    </p:spTree>
    <p:extLst>
      <p:ext uri="{BB962C8B-B14F-4D97-AF65-F5344CB8AC3E}">
        <p14:creationId xmlns:p14="http://schemas.microsoft.com/office/powerpoint/2010/main" val="3228497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24AE0-1DCF-0858-5643-E2B34B22C079}"/>
              </a:ext>
            </a:extLst>
          </p:cNvPr>
          <p:cNvSpPr>
            <a:spLocks noGrp="1"/>
          </p:cNvSpPr>
          <p:nvPr>
            <p:ph type="title"/>
          </p:nvPr>
        </p:nvSpPr>
        <p:spPr>
          <a:xfrm>
            <a:off x="839788" y="1274448"/>
            <a:ext cx="3932237" cy="782951"/>
          </a:xfrm>
        </p:spPr>
        <p:txBody>
          <a:bodyPr/>
          <a:lstStyle/>
          <a:p>
            <a:r>
              <a:rPr lang="en-AU" dirty="0"/>
              <a:t>Project Details</a:t>
            </a:r>
          </a:p>
        </p:txBody>
      </p:sp>
      <p:sp>
        <p:nvSpPr>
          <p:cNvPr id="4" name="Text Placeholder 3">
            <a:extLst>
              <a:ext uri="{FF2B5EF4-FFF2-40B4-BE49-F238E27FC236}">
                <a16:creationId xmlns:a16="http://schemas.microsoft.com/office/drawing/2014/main" id="{494920DC-D277-F5EB-7555-20AF4A5AFCEB}"/>
              </a:ext>
            </a:extLst>
          </p:cNvPr>
          <p:cNvSpPr>
            <a:spLocks noGrp="1"/>
          </p:cNvSpPr>
          <p:nvPr>
            <p:ph type="body" sz="half" idx="2"/>
          </p:nvPr>
        </p:nvSpPr>
        <p:spPr>
          <a:xfrm>
            <a:off x="839787" y="2057400"/>
            <a:ext cx="5180013" cy="3811588"/>
          </a:xfrm>
        </p:spPr>
        <p:txBody>
          <a:bodyPr/>
          <a:lstStyle/>
          <a:p>
            <a:pPr marL="285750" indent="-285750">
              <a:buFont typeface="Arial" panose="020B0604020202020204" pitchFamily="34" charset="0"/>
              <a:buChar char="•"/>
            </a:pPr>
            <a:r>
              <a:rPr lang="en-AU" dirty="0"/>
              <a:t>Tooraweenah Rd is the most direct route between Coonamble and the Warrumbungle.</a:t>
            </a:r>
          </a:p>
          <a:p>
            <a:pPr marL="285750" indent="-285750">
              <a:buFont typeface="Arial" panose="020B0604020202020204" pitchFamily="34" charset="0"/>
              <a:buChar char="•"/>
            </a:pPr>
            <a:r>
              <a:rPr lang="en-AU" dirty="0"/>
              <a:t>The upgrade commences from the eastern outskirts of Coonamble and continues to the border of the Gilgandra Shire Council</a:t>
            </a:r>
          </a:p>
          <a:p>
            <a:pPr marL="285750" indent="-285750">
              <a:buFont typeface="Arial" panose="020B0604020202020204" pitchFamily="34" charset="0"/>
              <a:buChar char="•"/>
            </a:pPr>
            <a:r>
              <a:rPr lang="en-AU" dirty="0"/>
              <a:t>The road traverses a flood plain, black soils and poor subgrade and is not suitable for the heavy vehicles that currently traverse it.</a:t>
            </a:r>
          </a:p>
          <a:p>
            <a:pPr marL="285750" indent="-285750">
              <a:buFont typeface="Arial" panose="020B0604020202020204" pitchFamily="34" charset="0"/>
              <a:buChar char="•"/>
            </a:pPr>
            <a:r>
              <a:rPr lang="en-AU" dirty="0"/>
              <a:t>The road is 56.8km long with a 30.1km sealed pavement of varying width; and 26.7km of unsealed earthen formation </a:t>
            </a:r>
            <a:r>
              <a:rPr lang="en-AU" dirty="0" err="1"/>
              <a:t>ave</a:t>
            </a:r>
            <a:r>
              <a:rPr lang="en-AU" dirty="0"/>
              <a:t> width 7m.</a:t>
            </a:r>
          </a:p>
          <a:p>
            <a:pPr marL="285750" indent="-285750">
              <a:buFont typeface="Arial" panose="020B0604020202020204" pitchFamily="34" charset="0"/>
              <a:buChar char="•"/>
            </a:pPr>
            <a:r>
              <a:rPr lang="en-AU" dirty="0"/>
              <a:t>Most of the sealed section requires rehab, the unsealed section requires upgrading and sealing.</a:t>
            </a:r>
          </a:p>
          <a:p>
            <a:pPr marL="285750" indent="-285750">
              <a:buFont typeface="Arial" panose="020B0604020202020204" pitchFamily="34" charset="0"/>
              <a:buChar char="•"/>
            </a:pPr>
            <a:endParaRPr lang="en-AU" dirty="0"/>
          </a:p>
        </p:txBody>
      </p:sp>
      <p:pic>
        <p:nvPicPr>
          <p:cNvPr id="8" name="Picture 7" descr="A picture containing logo&#10;&#10;Description automatically generated">
            <a:extLst>
              <a:ext uri="{FF2B5EF4-FFF2-40B4-BE49-F238E27FC236}">
                <a16:creationId xmlns:a16="http://schemas.microsoft.com/office/drawing/2014/main" id="{78286F57-A25B-8A93-4CA3-A76C44F00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76" y="247650"/>
            <a:ext cx="2438400" cy="1009650"/>
          </a:xfrm>
          <a:prstGeom prst="rect">
            <a:avLst/>
          </a:prstGeom>
        </p:spPr>
      </p:pic>
      <p:sp>
        <p:nvSpPr>
          <p:cNvPr id="10" name="Picture Placeholder 9">
            <a:extLst>
              <a:ext uri="{FF2B5EF4-FFF2-40B4-BE49-F238E27FC236}">
                <a16:creationId xmlns:a16="http://schemas.microsoft.com/office/drawing/2014/main" id="{D621645C-66E0-C57F-7987-0CF429268808}"/>
              </a:ext>
            </a:extLst>
          </p:cNvPr>
          <p:cNvSpPr>
            <a:spLocks noGrp="1"/>
          </p:cNvSpPr>
          <p:nvPr>
            <p:ph type="pic" idx="1"/>
          </p:nvPr>
        </p:nvSpPr>
        <p:spPr>
          <a:xfrm>
            <a:off x="6410324" y="987425"/>
            <a:ext cx="4945064" cy="4873625"/>
          </a:xfrm>
        </p:spPr>
      </p:sp>
      <p:pic>
        <p:nvPicPr>
          <p:cNvPr id="11" name="Picture 10" descr="Map&#10;&#10;Description automatically generated">
            <a:extLst>
              <a:ext uri="{FF2B5EF4-FFF2-40B4-BE49-F238E27FC236}">
                <a16:creationId xmlns:a16="http://schemas.microsoft.com/office/drawing/2014/main" id="{8E1C50BB-C529-8773-63AF-F7C2E9F3C5AD}"/>
              </a:ext>
            </a:extLst>
          </p:cNvPr>
          <p:cNvPicPr>
            <a:picLocks noChangeAspect="1"/>
          </p:cNvPicPr>
          <p:nvPr/>
        </p:nvPicPr>
        <p:blipFill>
          <a:blip r:embed="rId3"/>
          <a:stretch>
            <a:fillRect/>
          </a:stretch>
        </p:blipFill>
        <p:spPr>
          <a:xfrm>
            <a:off x="6410324" y="996950"/>
            <a:ext cx="4941887" cy="4872038"/>
          </a:xfrm>
          <a:prstGeom prst="rect">
            <a:avLst/>
          </a:prstGeom>
          <a:ln>
            <a:solidFill>
              <a:schemeClr val="tx1"/>
            </a:solidFill>
          </a:ln>
        </p:spPr>
      </p:pic>
    </p:spTree>
    <p:extLst>
      <p:ext uri="{BB962C8B-B14F-4D97-AF65-F5344CB8AC3E}">
        <p14:creationId xmlns:p14="http://schemas.microsoft.com/office/powerpoint/2010/main" val="2638398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0935-F4B6-FA3D-B25F-C6AFC4F977B9}"/>
              </a:ext>
            </a:extLst>
          </p:cNvPr>
          <p:cNvSpPr>
            <a:spLocks noGrp="1"/>
          </p:cNvSpPr>
          <p:nvPr>
            <p:ph type="title"/>
          </p:nvPr>
        </p:nvSpPr>
        <p:spPr/>
        <p:txBody>
          <a:bodyPr/>
          <a:lstStyle/>
          <a:p>
            <a:r>
              <a:rPr lang="en-AU" dirty="0"/>
              <a:t>PROJECT BENEFITS</a:t>
            </a:r>
          </a:p>
        </p:txBody>
      </p:sp>
      <p:sp>
        <p:nvSpPr>
          <p:cNvPr id="4" name="Text Placeholder 3">
            <a:extLst>
              <a:ext uri="{FF2B5EF4-FFF2-40B4-BE49-F238E27FC236}">
                <a16:creationId xmlns:a16="http://schemas.microsoft.com/office/drawing/2014/main" id="{09C10966-2172-E07D-D7BF-0B76054ECD96}"/>
              </a:ext>
            </a:extLst>
          </p:cNvPr>
          <p:cNvSpPr>
            <a:spLocks noGrp="1"/>
          </p:cNvSpPr>
          <p:nvPr>
            <p:ph type="body" sz="half" idx="2"/>
          </p:nvPr>
        </p:nvSpPr>
        <p:spPr/>
        <p:txBody>
          <a:bodyPr/>
          <a:lstStyle/>
          <a:p>
            <a:pPr marL="285750" indent="-285750">
              <a:buFont typeface="Arial" panose="020B0604020202020204" pitchFamily="34" charset="0"/>
              <a:buChar char="•"/>
            </a:pPr>
            <a:r>
              <a:rPr lang="en-AU" dirty="0"/>
              <a:t>Improved travel times</a:t>
            </a:r>
          </a:p>
          <a:p>
            <a:pPr marL="285750" indent="-285750">
              <a:buFont typeface="Arial" panose="020B0604020202020204" pitchFamily="34" charset="0"/>
              <a:buChar char="•"/>
            </a:pPr>
            <a:r>
              <a:rPr lang="en-AU" dirty="0"/>
              <a:t>Lower vehicle operating costs</a:t>
            </a:r>
          </a:p>
          <a:p>
            <a:pPr marL="285750" indent="-285750">
              <a:buFont typeface="Arial" panose="020B0604020202020204" pitchFamily="34" charset="0"/>
              <a:buChar char="•"/>
            </a:pPr>
            <a:r>
              <a:rPr lang="en-AU" dirty="0"/>
              <a:t>Enhanced tourist use of the Tooraweenah Road. The unsealed section is a deterrent to non-locals</a:t>
            </a:r>
          </a:p>
          <a:p>
            <a:pPr marL="285750" indent="-285750">
              <a:buFont typeface="Arial" panose="020B0604020202020204" pitchFamily="34" charset="0"/>
              <a:buChar char="•"/>
            </a:pPr>
            <a:r>
              <a:rPr lang="en-AU" dirty="0"/>
              <a:t>Increased productivity for business – in particular the existing and proposed quarries on Tooraweenah Road.</a:t>
            </a:r>
          </a:p>
          <a:p>
            <a:pPr marL="285750" indent="-285750">
              <a:buFont typeface="Arial" panose="020B0604020202020204" pitchFamily="34" charset="0"/>
              <a:buChar char="•"/>
            </a:pPr>
            <a:r>
              <a:rPr lang="en-AU" dirty="0"/>
              <a:t>Improved road safety</a:t>
            </a:r>
          </a:p>
          <a:p>
            <a:pPr marL="285750" indent="-285750">
              <a:buFont typeface="Arial" panose="020B0604020202020204" pitchFamily="34" charset="0"/>
              <a:buChar char="•"/>
            </a:pPr>
            <a:endParaRPr lang="en-AU" dirty="0"/>
          </a:p>
        </p:txBody>
      </p:sp>
      <p:pic>
        <p:nvPicPr>
          <p:cNvPr id="5" name="Picture 4" descr="A picture containing logo&#10;&#10;Description automatically generated">
            <a:extLst>
              <a:ext uri="{FF2B5EF4-FFF2-40B4-BE49-F238E27FC236}">
                <a16:creationId xmlns:a16="http://schemas.microsoft.com/office/drawing/2014/main" id="{D1EFFFEF-815E-F70B-07DB-AFF9F85CC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76" y="247650"/>
            <a:ext cx="2438400" cy="1009650"/>
          </a:xfrm>
          <a:prstGeom prst="rect">
            <a:avLst/>
          </a:prstGeom>
        </p:spPr>
      </p:pic>
      <p:pic>
        <p:nvPicPr>
          <p:cNvPr id="11" name="Content Placeholder 10" descr="A road with grass and trees on the side&#10;&#10;Description automatically generated with low confidence">
            <a:extLst>
              <a:ext uri="{FF2B5EF4-FFF2-40B4-BE49-F238E27FC236}">
                <a16:creationId xmlns:a16="http://schemas.microsoft.com/office/drawing/2014/main" id="{507C2DB9-5BF6-09D9-636C-1B6A038D68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75095" y="987425"/>
            <a:ext cx="5388386" cy="4873625"/>
          </a:xfrm>
        </p:spPr>
      </p:pic>
    </p:spTree>
    <p:extLst>
      <p:ext uri="{BB962C8B-B14F-4D97-AF65-F5344CB8AC3E}">
        <p14:creationId xmlns:p14="http://schemas.microsoft.com/office/powerpoint/2010/main" val="2350476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3384-FEEB-D8D7-0A9F-613515E32BB4}"/>
              </a:ext>
            </a:extLst>
          </p:cNvPr>
          <p:cNvSpPr>
            <a:spLocks noGrp="1"/>
          </p:cNvSpPr>
          <p:nvPr>
            <p:ph type="title"/>
          </p:nvPr>
        </p:nvSpPr>
        <p:spPr/>
        <p:txBody>
          <a:bodyPr/>
          <a:lstStyle/>
          <a:p>
            <a:r>
              <a:rPr lang="en-AU" dirty="0"/>
              <a:t>PROJECT SCOPE</a:t>
            </a:r>
          </a:p>
        </p:txBody>
      </p:sp>
      <p:pic>
        <p:nvPicPr>
          <p:cNvPr id="7" name="Content Placeholder 6" descr="Draft drawing of a floor plan">
            <a:extLst>
              <a:ext uri="{FF2B5EF4-FFF2-40B4-BE49-F238E27FC236}">
                <a16:creationId xmlns:a16="http://schemas.microsoft.com/office/drawing/2014/main" id="{234E9F76-BA07-9C1C-66F4-5BE3077255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294552"/>
            <a:ext cx="6172200" cy="4259371"/>
          </a:xfrm>
        </p:spPr>
      </p:pic>
      <p:sp>
        <p:nvSpPr>
          <p:cNvPr id="4" name="Text Placeholder 3">
            <a:extLst>
              <a:ext uri="{FF2B5EF4-FFF2-40B4-BE49-F238E27FC236}">
                <a16:creationId xmlns:a16="http://schemas.microsoft.com/office/drawing/2014/main" id="{F161EC83-B736-F0E0-BAA8-8E3012710EC8}"/>
              </a:ext>
            </a:extLst>
          </p:cNvPr>
          <p:cNvSpPr>
            <a:spLocks noGrp="1"/>
          </p:cNvSpPr>
          <p:nvPr>
            <p:ph type="body" sz="half" idx="2"/>
          </p:nvPr>
        </p:nvSpPr>
        <p:spPr/>
        <p:txBody>
          <a:bodyPr/>
          <a:lstStyle/>
          <a:p>
            <a:pPr marL="285750" indent="-285750">
              <a:buFont typeface="Arial" panose="020B0604020202020204" pitchFamily="34" charset="0"/>
              <a:buChar char="•"/>
            </a:pPr>
            <a:r>
              <a:rPr lang="en-AU" dirty="0"/>
              <a:t>Aims to provide 56.8km of road with a 9.9m wide pavement and 7.5m seal with guideposts, centreline and edge marking.</a:t>
            </a:r>
          </a:p>
          <a:p>
            <a:pPr marL="285750" indent="-285750">
              <a:buFont typeface="Arial" panose="020B0604020202020204" pitchFamily="34" charset="0"/>
              <a:buChar char="•"/>
            </a:pPr>
            <a:r>
              <a:rPr lang="en-AU" dirty="0"/>
              <a:t>Flooding immunity</a:t>
            </a:r>
          </a:p>
          <a:p>
            <a:pPr marL="285750" indent="-285750">
              <a:buFont typeface="Arial" panose="020B0604020202020204" pitchFamily="34" charset="0"/>
              <a:buChar char="•"/>
            </a:pPr>
            <a:r>
              <a:rPr lang="en-AU" dirty="0"/>
              <a:t>Improve access to prime agricultural land</a:t>
            </a:r>
          </a:p>
          <a:p>
            <a:pPr marL="285750" indent="-285750">
              <a:buFont typeface="Arial" panose="020B0604020202020204" pitchFamily="34" charset="0"/>
              <a:buChar char="•"/>
            </a:pPr>
            <a:r>
              <a:rPr lang="en-AU" dirty="0"/>
              <a:t>Improve access to existing and proposed quarries on Tooraweenah Road</a:t>
            </a:r>
          </a:p>
          <a:p>
            <a:pPr marL="285750" indent="-285750">
              <a:buFont typeface="Arial" panose="020B0604020202020204" pitchFamily="34" charset="0"/>
              <a:buChar char="•"/>
            </a:pPr>
            <a:r>
              <a:rPr lang="en-AU" dirty="0"/>
              <a:t>Improved access for tourists to the Warrumbungle National Park.</a:t>
            </a:r>
          </a:p>
        </p:txBody>
      </p:sp>
      <p:pic>
        <p:nvPicPr>
          <p:cNvPr id="5" name="Picture 4" descr="A picture containing logo&#10;&#10;Description automatically generated">
            <a:extLst>
              <a:ext uri="{FF2B5EF4-FFF2-40B4-BE49-F238E27FC236}">
                <a16:creationId xmlns:a16="http://schemas.microsoft.com/office/drawing/2014/main" id="{8E043154-2C35-EBD3-6A24-B949DB6FA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76" y="247650"/>
            <a:ext cx="2438400" cy="1009650"/>
          </a:xfrm>
          <a:prstGeom prst="rect">
            <a:avLst/>
          </a:prstGeom>
        </p:spPr>
      </p:pic>
    </p:spTree>
    <p:extLst>
      <p:ext uri="{BB962C8B-B14F-4D97-AF65-F5344CB8AC3E}">
        <p14:creationId xmlns:p14="http://schemas.microsoft.com/office/powerpoint/2010/main" val="3433923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78B3B-1066-F76D-634A-1B7C1BE2EEE5}"/>
              </a:ext>
            </a:extLst>
          </p:cNvPr>
          <p:cNvSpPr>
            <a:spLocks noGrp="1"/>
          </p:cNvSpPr>
          <p:nvPr>
            <p:ph type="title"/>
          </p:nvPr>
        </p:nvSpPr>
        <p:spPr/>
        <p:txBody>
          <a:bodyPr/>
          <a:lstStyle/>
          <a:p>
            <a:r>
              <a:rPr lang="en-AU" dirty="0"/>
              <a:t>PROJECT COSTS</a:t>
            </a:r>
          </a:p>
        </p:txBody>
      </p:sp>
      <p:sp>
        <p:nvSpPr>
          <p:cNvPr id="4" name="Text Placeholder 3">
            <a:extLst>
              <a:ext uri="{FF2B5EF4-FFF2-40B4-BE49-F238E27FC236}">
                <a16:creationId xmlns:a16="http://schemas.microsoft.com/office/drawing/2014/main" id="{73C20C1E-E284-E110-BCF0-D59B4E21BF22}"/>
              </a:ext>
            </a:extLst>
          </p:cNvPr>
          <p:cNvSpPr>
            <a:spLocks noGrp="1"/>
          </p:cNvSpPr>
          <p:nvPr>
            <p:ph type="body" sz="half" idx="2"/>
          </p:nvPr>
        </p:nvSpPr>
        <p:spPr/>
        <p:txBody>
          <a:bodyPr/>
          <a:lstStyle/>
          <a:p>
            <a:r>
              <a:rPr lang="en-AU" dirty="0"/>
              <a:t>A base estimate was prepared in December 2018 using the unit rates estimating method.</a:t>
            </a:r>
          </a:p>
          <a:p>
            <a:r>
              <a:rPr lang="en-AU" dirty="0"/>
              <a:t>This method calculates the quantity of each item of the project by multiplying the quantity of work by historical unit rates obtained from previous projects.</a:t>
            </a:r>
          </a:p>
          <a:p>
            <a:r>
              <a:rPr lang="en-AU" dirty="0"/>
              <a:t>The overall project cost estimate is $22.96M.</a:t>
            </a:r>
          </a:p>
          <a:p>
            <a:endParaRPr lang="en-AU" dirty="0"/>
          </a:p>
          <a:p>
            <a:r>
              <a:rPr lang="en-AU" dirty="0"/>
              <a:t>The project is 100% Federal Government funded.</a:t>
            </a:r>
          </a:p>
        </p:txBody>
      </p:sp>
      <p:pic>
        <p:nvPicPr>
          <p:cNvPr id="5" name="Picture 4" descr="A picture containing logo&#10;&#10;Description automatically generated">
            <a:extLst>
              <a:ext uri="{FF2B5EF4-FFF2-40B4-BE49-F238E27FC236}">
                <a16:creationId xmlns:a16="http://schemas.microsoft.com/office/drawing/2014/main" id="{E3E8F8EE-C693-F850-5867-4CE2FDD77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76" y="247650"/>
            <a:ext cx="2438400" cy="1009650"/>
          </a:xfrm>
          <a:prstGeom prst="rect">
            <a:avLst/>
          </a:prstGeom>
        </p:spPr>
      </p:pic>
      <p:pic>
        <p:nvPicPr>
          <p:cNvPr id="21" name="Content Placeholder 20" descr="Table&#10;&#10;Description automatically generated">
            <a:extLst>
              <a:ext uri="{FF2B5EF4-FFF2-40B4-BE49-F238E27FC236}">
                <a16:creationId xmlns:a16="http://schemas.microsoft.com/office/drawing/2014/main" id="{317AEA38-DCE4-B5BF-BDEA-F18E2B2965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8" y="2142830"/>
            <a:ext cx="6412610" cy="3645021"/>
          </a:xfrm>
        </p:spPr>
      </p:pic>
    </p:spTree>
    <p:extLst>
      <p:ext uri="{BB962C8B-B14F-4D97-AF65-F5344CB8AC3E}">
        <p14:creationId xmlns:p14="http://schemas.microsoft.com/office/powerpoint/2010/main" val="77794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39BE-7AC9-5135-11C0-07FF86C7A853}"/>
              </a:ext>
            </a:extLst>
          </p:cNvPr>
          <p:cNvSpPr>
            <a:spLocks noGrp="1"/>
          </p:cNvSpPr>
          <p:nvPr>
            <p:ph type="title"/>
          </p:nvPr>
        </p:nvSpPr>
        <p:spPr/>
        <p:txBody>
          <a:bodyPr/>
          <a:lstStyle/>
          <a:p>
            <a:r>
              <a:rPr lang="en-AU" dirty="0"/>
              <a:t>PROJECT TIMELINE</a:t>
            </a:r>
          </a:p>
        </p:txBody>
      </p:sp>
      <p:sp>
        <p:nvSpPr>
          <p:cNvPr id="4" name="Text Placeholder 3">
            <a:extLst>
              <a:ext uri="{FF2B5EF4-FFF2-40B4-BE49-F238E27FC236}">
                <a16:creationId xmlns:a16="http://schemas.microsoft.com/office/drawing/2014/main" id="{2DE4F8A1-0B24-A2F3-90DA-694270D26F97}"/>
              </a:ext>
            </a:extLst>
          </p:cNvPr>
          <p:cNvSpPr>
            <a:spLocks noGrp="1"/>
          </p:cNvSpPr>
          <p:nvPr>
            <p:ph type="body" sz="half" idx="2"/>
          </p:nvPr>
        </p:nvSpPr>
        <p:spPr/>
        <p:txBody>
          <a:bodyPr/>
          <a:lstStyle/>
          <a:p>
            <a:endParaRPr lang="en-AU"/>
          </a:p>
        </p:txBody>
      </p:sp>
      <p:pic>
        <p:nvPicPr>
          <p:cNvPr id="5" name="Picture 4" descr="A picture containing logo&#10;&#10;Description automatically generated">
            <a:extLst>
              <a:ext uri="{FF2B5EF4-FFF2-40B4-BE49-F238E27FC236}">
                <a16:creationId xmlns:a16="http://schemas.microsoft.com/office/drawing/2014/main" id="{CACD81FB-AA37-4DC9-AC05-356ED588C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76" y="247650"/>
            <a:ext cx="2438400" cy="1009650"/>
          </a:xfrm>
          <a:prstGeom prst="rect">
            <a:avLst/>
          </a:prstGeom>
        </p:spPr>
      </p:pic>
      <p:pic>
        <p:nvPicPr>
          <p:cNvPr id="11" name="Content Placeholder 10" descr="Table&#10;&#10;Description automatically generated">
            <a:extLst>
              <a:ext uri="{FF2B5EF4-FFF2-40B4-BE49-F238E27FC236}">
                <a16:creationId xmlns:a16="http://schemas.microsoft.com/office/drawing/2014/main" id="{BA6D1668-8484-1B96-5023-849740E37A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05461" y="987425"/>
            <a:ext cx="5927653" cy="4873625"/>
          </a:xfrm>
        </p:spPr>
      </p:pic>
    </p:spTree>
    <p:extLst>
      <p:ext uri="{BB962C8B-B14F-4D97-AF65-F5344CB8AC3E}">
        <p14:creationId xmlns:p14="http://schemas.microsoft.com/office/powerpoint/2010/main" val="4146565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4BB5-839C-032B-CD7C-9C2ACAFFF234}"/>
              </a:ext>
            </a:extLst>
          </p:cNvPr>
          <p:cNvSpPr>
            <a:spLocks noGrp="1"/>
          </p:cNvSpPr>
          <p:nvPr>
            <p:ph type="title"/>
          </p:nvPr>
        </p:nvSpPr>
        <p:spPr/>
        <p:txBody>
          <a:bodyPr/>
          <a:lstStyle/>
          <a:p>
            <a:r>
              <a:rPr lang="en-AU" dirty="0"/>
              <a:t>RISK &amp; SUSTAINABILITY</a:t>
            </a:r>
          </a:p>
        </p:txBody>
      </p:sp>
      <p:sp>
        <p:nvSpPr>
          <p:cNvPr id="4" name="Text Placeholder 3">
            <a:extLst>
              <a:ext uri="{FF2B5EF4-FFF2-40B4-BE49-F238E27FC236}">
                <a16:creationId xmlns:a16="http://schemas.microsoft.com/office/drawing/2014/main" id="{CA02E4D2-42AD-C2CE-8A33-14F0CD8ED619}"/>
              </a:ext>
            </a:extLst>
          </p:cNvPr>
          <p:cNvSpPr>
            <a:spLocks noGrp="1"/>
          </p:cNvSpPr>
          <p:nvPr>
            <p:ph type="body" sz="half" idx="2"/>
          </p:nvPr>
        </p:nvSpPr>
        <p:spPr>
          <a:xfrm>
            <a:off x="839788" y="2057400"/>
            <a:ext cx="10866542" cy="3811588"/>
          </a:xfrm>
        </p:spPr>
        <p:txBody>
          <a:bodyPr/>
          <a:lstStyle/>
          <a:p>
            <a:r>
              <a:rPr lang="en-AU" dirty="0"/>
              <a:t>The following have been identified as risks for the project and their mitigation strategies:</a:t>
            </a:r>
          </a:p>
          <a:p>
            <a:pPr marL="285750" indent="-285750">
              <a:buFont typeface="Arial" panose="020B0604020202020204" pitchFamily="34" charset="0"/>
              <a:buChar char="•"/>
            </a:pPr>
            <a:r>
              <a:rPr lang="en-AU" dirty="0"/>
              <a:t>Project cost exceeds budget – use contractors and refining the rehabilitation works on the sealed section</a:t>
            </a:r>
          </a:p>
          <a:p>
            <a:pPr marL="285750" indent="-285750">
              <a:buFont typeface="Arial" panose="020B0604020202020204" pitchFamily="34" charset="0"/>
              <a:buChar char="•"/>
            </a:pPr>
            <a:r>
              <a:rPr lang="en-AU" dirty="0"/>
              <a:t>Market saturation impacts contractor availability – flexible delivery options, </a:t>
            </a:r>
          </a:p>
          <a:p>
            <a:pPr marL="285750" indent="-285750">
              <a:buFont typeface="Arial" panose="020B0604020202020204" pitchFamily="34" charset="0"/>
              <a:buChar char="•"/>
            </a:pPr>
            <a:r>
              <a:rPr lang="en-AU" dirty="0"/>
              <a:t>Road subgrade conditions worse than originally identified</a:t>
            </a:r>
          </a:p>
          <a:p>
            <a:pPr marL="285750" indent="-285750">
              <a:buFont typeface="Arial" panose="020B0604020202020204" pitchFamily="34" charset="0"/>
              <a:buChar char="•"/>
            </a:pPr>
            <a:r>
              <a:rPr lang="en-AU" dirty="0"/>
              <a:t>Environmental issues encountered during construction not identified in the REF</a:t>
            </a:r>
          </a:p>
          <a:p>
            <a:pPr marL="285750" indent="-285750">
              <a:buFont typeface="Arial" panose="020B0604020202020204" pitchFamily="34" charset="0"/>
              <a:buChar char="•"/>
            </a:pPr>
            <a:r>
              <a:rPr lang="en-AU" dirty="0"/>
              <a:t>Wet weather during construction</a:t>
            </a:r>
          </a:p>
          <a:p>
            <a:pPr marL="285750" indent="-285750">
              <a:buFont typeface="Arial" panose="020B0604020202020204" pitchFamily="34" charset="0"/>
              <a:buChar char="•"/>
            </a:pPr>
            <a:r>
              <a:rPr lang="en-AU" dirty="0"/>
              <a:t>Flooding risks</a:t>
            </a:r>
          </a:p>
          <a:p>
            <a:pPr marL="285750" indent="-285750">
              <a:buFont typeface="Arial" panose="020B0604020202020204" pitchFamily="34" charset="0"/>
              <a:buChar char="•"/>
            </a:pPr>
            <a:r>
              <a:rPr lang="en-AU" dirty="0"/>
              <a:t>Covid 19</a:t>
            </a:r>
          </a:p>
          <a:p>
            <a:pPr marL="285750" indent="-285750">
              <a:buFont typeface="Arial" panose="020B0604020202020204" pitchFamily="34" charset="0"/>
              <a:buChar char="•"/>
            </a:pPr>
            <a:r>
              <a:rPr lang="en-AU" dirty="0"/>
              <a:t>Road pavement encroachments</a:t>
            </a:r>
          </a:p>
          <a:p>
            <a:pPr marL="285750" indent="-285750">
              <a:buFont typeface="Arial" panose="020B0604020202020204" pitchFamily="34" charset="0"/>
              <a:buChar char="•"/>
            </a:pPr>
            <a:r>
              <a:rPr lang="en-AU" dirty="0"/>
              <a:t>Inadequate resources</a:t>
            </a:r>
          </a:p>
          <a:p>
            <a:pPr marL="285750" indent="-285750">
              <a:buFont typeface="Arial" panose="020B0604020202020204" pitchFamily="34" charset="0"/>
              <a:buChar char="•"/>
            </a:pPr>
            <a:r>
              <a:rPr lang="en-AU" dirty="0"/>
              <a:t>Inadequate scoping of project during development</a:t>
            </a:r>
          </a:p>
        </p:txBody>
      </p:sp>
      <p:pic>
        <p:nvPicPr>
          <p:cNvPr id="5" name="Picture 4" descr="A picture containing logo&#10;&#10;Description automatically generated">
            <a:extLst>
              <a:ext uri="{FF2B5EF4-FFF2-40B4-BE49-F238E27FC236}">
                <a16:creationId xmlns:a16="http://schemas.microsoft.com/office/drawing/2014/main" id="{5938A1F4-1140-AA43-02C8-0D5687E13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76" y="247650"/>
            <a:ext cx="2438400" cy="1009650"/>
          </a:xfrm>
          <a:prstGeom prst="rect">
            <a:avLst/>
          </a:prstGeom>
        </p:spPr>
      </p:pic>
    </p:spTree>
    <p:extLst>
      <p:ext uri="{BB962C8B-B14F-4D97-AF65-F5344CB8AC3E}">
        <p14:creationId xmlns:p14="http://schemas.microsoft.com/office/powerpoint/2010/main" val="2231238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C9994-9BBF-C48E-59C6-583127AB3777}"/>
              </a:ext>
            </a:extLst>
          </p:cNvPr>
          <p:cNvSpPr>
            <a:spLocks noGrp="1"/>
          </p:cNvSpPr>
          <p:nvPr>
            <p:ph type="title"/>
          </p:nvPr>
        </p:nvSpPr>
        <p:spPr>
          <a:xfrm>
            <a:off x="839788" y="457199"/>
            <a:ext cx="3932237" cy="1914211"/>
          </a:xfrm>
        </p:spPr>
        <p:txBody>
          <a:bodyPr/>
          <a:lstStyle/>
          <a:p>
            <a:r>
              <a:rPr lang="en-AU" dirty="0"/>
              <a:t>STAKEHOLDER ENGAGEMENT</a:t>
            </a:r>
          </a:p>
        </p:txBody>
      </p:sp>
      <p:pic>
        <p:nvPicPr>
          <p:cNvPr id="7" name="Content Placeholder 6" descr="Gardening supplies">
            <a:extLst>
              <a:ext uri="{FF2B5EF4-FFF2-40B4-BE49-F238E27FC236}">
                <a16:creationId xmlns:a16="http://schemas.microsoft.com/office/drawing/2014/main" id="{6BB356A2-0739-FB98-7E80-AF8CC1932E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3188" y="1366837"/>
            <a:ext cx="6172200" cy="4114800"/>
          </a:xfrm>
        </p:spPr>
      </p:pic>
      <p:sp>
        <p:nvSpPr>
          <p:cNvPr id="4" name="Text Placeholder 3">
            <a:extLst>
              <a:ext uri="{FF2B5EF4-FFF2-40B4-BE49-F238E27FC236}">
                <a16:creationId xmlns:a16="http://schemas.microsoft.com/office/drawing/2014/main" id="{7205CBA5-2E5E-353F-A664-E45463BE4179}"/>
              </a:ext>
            </a:extLst>
          </p:cNvPr>
          <p:cNvSpPr>
            <a:spLocks noGrp="1"/>
          </p:cNvSpPr>
          <p:nvPr>
            <p:ph type="body" sz="half" idx="2"/>
          </p:nvPr>
        </p:nvSpPr>
        <p:spPr>
          <a:xfrm>
            <a:off x="839788" y="2371410"/>
            <a:ext cx="3932237" cy="3497578"/>
          </a:xfrm>
        </p:spPr>
        <p:txBody>
          <a:bodyPr/>
          <a:lstStyle/>
          <a:p>
            <a:r>
              <a:rPr lang="en-AU" sz="1800" kern="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Council has consulted with the community regarding the project through the preparation of its Integrated Reported and Planning community engagement processes, and various reports to Council.  There is unanimous support for the project.</a:t>
            </a:r>
          </a:p>
          <a:p>
            <a:r>
              <a:rPr lang="en-AU" sz="1800" kern="6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Landowners, Environmental consultants are to be consulted; signage and public notification to advise of construction. All residents and landowners will be advised by letter.</a:t>
            </a:r>
            <a:endParaRPr lang="en-AU" sz="1800" kern="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pic>
        <p:nvPicPr>
          <p:cNvPr id="5" name="Picture 4" descr="A picture containing logo&#10;&#10;Description automatically generated">
            <a:extLst>
              <a:ext uri="{FF2B5EF4-FFF2-40B4-BE49-F238E27FC236}">
                <a16:creationId xmlns:a16="http://schemas.microsoft.com/office/drawing/2014/main" id="{F62E0364-DCF9-A5B4-29F7-171FE29D3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76" y="247650"/>
            <a:ext cx="2438400" cy="1009650"/>
          </a:xfrm>
          <a:prstGeom prst="rect">
            <a:avLst/>
          </a:prstGeom>
        </p:spPr>
      </p:pic>
    </p:spTree>
    <p:extLst>
      <p:ext uri="{BB962C8B-B14F-4D97-AF65-F5344CB8AC3E}">
        <p14:creationId xmlns:p14="http://schemas.microsoft.com/office/powerpoint/2010/main" val="3413992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FE620-382C-EAB8-4EAA-30E581A4C441}"/>
              </a:ext>
            </a:extLst>
          </p:cNvPr>
          <p:cNvSpPr>
            <a:spLocks noGrp="1"/>
          </p:cNvSpPr>
          <p:nvPr>
            <p:ph type="title"/>
          </p:nvPr>
        </p:nvSpPr>
        <p:spPr/>
        <p:txBody>
          <a:bodyPr/>
          <a:lstStyle/>
          <a:p>
            <a:r>
              <a:rPr lang="en-AU" dirty="0"/>
              <a:t>COMPLIANCE</a:t>
            </a:r>
          </a:p>
        </p:txBody>
      </p:sp>
      <p:pic>
        <p:nvPicPr>
          <p:cNvPr id="7" name="Content Placeholder 6" descr="Books on a shelf">
            <a:extLst>
              <a:ext uri="{FF2B5EF4-FFF2-40B4-BE49-F238E27FC236}">
                <a16:creationId xmlns:a16="http://schemas.microsoft.com/office/drawing/2014/main" id="{00830354-4DA2-3624-1C27-912386D718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7366" y="1365755"/>
            <a:ext cx="5668021" cy="4116965"/>
          </a:xfrm>
        </p:spPr>
      </p:pic>
      <p:sp>
        <p:nvSpPr>
          <p:cNvPr id="4" name="Text Placeholder 3">
            <a:extLst>
              <a:ext uri="{FF2B5EF4-FFF2-40B4-BE49-F238E27FC236}">
                <a16:creationId xmlns:a16="http://schemas.microsoft.com/office/drawing/2014/main" id="{DBC1B035-3462-7BE6-2984-EA0E66AC67F5}"/>
              </a:ext>
            </a:extLst>
          </p:cNvPr>
          <p:cNvSpPr>
            <a:spLocks noGrp="1"/>
          </p:cNvSpPr>
          <p:nvPr>
            <p:ph type="body" sz="half" idx="2"/>
          </p:nvPr>
        </p:nvSpPr>
        <p:spPr>
          <a:xfrm>
            <a:off x="839788" y="2057400"/>
            <a:ext cx="4706902" cy="3811588"/>
          </a:xfrm>
        </p:spPr>
        <p:txBody>
          <a:bodyPr>
            <a:normAutofit/>
          </a:bodyPr>
          <a:lstStyle/>
          <a:p>
            <a:r>
              <a:rPr lang="en-AU" dirty="0"/>
              <a:t>Legislation that applies to the project:</a:t>
            </a:r>
          </a:p>
          <a:p>
            <a:pPr marL="342900" lvl="0" indent="-342900">
              <a:lnSpc>
                <a:spcPts val="1400"/>
              </a:lnSpc>
              <a:buFont typeface="Symbol" panose="05050102010706020507" pitchFamily="18" charset="2"/>
              <a:buChar char=""/>
            </a:pPr>
            <a:r>
              <a:rPr lang="en-AU" sz="1500" dirty="0">
                <a:solidFill>
                  <a:srgbClr val="000000"/>
                </a:solidFill>
                <a:effectLst/>
                <a:latin typeface="Calibri" panose="020F0502020204030204" pitchFamily="34" charset="0"/>
                <a:ea typeface="Calibri" panose="020F0502020204030204" pitchFamily="34" charset="0"/>
                <a:cs typeface="FranklinGothic-Book"/>
              </a:rPr>
              <a:t>Roads Act 1993 (NSW)</a:t>
            </a:r>
            <a:endParaRPr lang="en-AU" sz="1500" dirty="0">
              <a:solidFill>
                <a:srgbClr val="000000"/>
              </a:solidFill>
              <a:effectLst/>
              <a:latin typeface="Arial" panose="020B0604020202020204" pitchFamily="34" charset="0"/>
              <a:ea typeface="Calibri" panose="020F0502020204030204" pitchFamily="34" charset="0"/>
              <a:cs typeface="FranklinGothic-Book"/>
            </a:endParaRPr>
          </a:p>
          <a:p>
            <a:pPr marL="342900" lvl="0" indent="-342900">
              <a:lnSpc>
                <a:spcPts val="1400"/>
              </a:lnSpc>
              <a:buFont typeface="Symbol" panose="05050102010706020507" pitchFamily="18" charset="2"/>
              <a:buChar char=""/>
            </a:pPr>
            <a:r>
              <a:rPr lang="en-AU" sz="1500" dirty="0">
                <a:solidFill>
                  <a:srgbClr val="000000"/>
                </a:solidFill>
                <a:effectLst/>
                <a:latin typeface="Calibri" panose="020F0502020204030204" pitchFamily="34" charset="0"/>
                <a:ea typeface="Calibri" panose="020F0502020204030204" pitchFamily="34" charset="0"/>
                <a:cs typeface="FranklinGothic-Book"/>
              </a:rPr>
              <a:t>Local Government Act 1993 (NSW)</a:t>
            </a:r>
            <a:endParaRPr lang="en-AU" sz="1500" dirty="0">
              <a:solidFill>
                <a:srgbClr val="000000"/>
              </a:solidFill>
              <a:effectLst/>
              <a:latin typeface="Arial" panose="020B0604020202020204" pitchFamily="34" charset="0"/>
              <a:ea typeface="Calibri" panose="020F0502020204030204" pitchFamily="34" charset="0"/>
              <a:cs typeface="FranklinGothic-Book"/>
            </a:endParaRPr>
          </a:p>
          <a:p>
            <a:pPr marL="342900" lvl="0" indent="-342900">
              <a:lnSpc>
                <a:spcPts val="1400"/>
              </a:lnSpc>
              <a:buFont typeface="Symbol" panose="05050102010706020507" pitchFamily="18" charset="2"/>
              <a:buChar char=""/>
            </a:pPr>
            <a:r>
              <a:rPr lang="en-AU" sz="1500" dirty="0">
                <a:solidFill>
                  <a:srgbClr val="000000"/>
                </a:solidFill>
                <a:effectLst/>
                <a:latin typeface="Calibri" panose="020F0502020204030204" pitchFamily="34" charset="0"/>
                <a:ea typeface="Calibri" panose="020F0502020204030204" pitchFamily="34" charset="0"/>
                <a:cs typeface="FranklinGothic-Book"/>
              </a:rPr>
              <a:t>NSW Environmental Planning and Assessment Act 1979 (NSW) </a:t>
            </a:r>
            <a:endParaRPr lang="en-AU" sz="1500" dirty="0">
              <a:solidFill>
                <a:srgbClr val="000000"/>
              </a:solidFill>
              <a:effectLst/>
              <a:latin typeface="Arial" panose="020B0604020202020204" pitchFamily="34" charset="0"/>
              <a:ea typeface="Calibri" panose="020F0502020204030204" pitchFamily="34" charset="0"/>
              <a:cs typeface="FranklinGothic-Book"/>
            </a:endParaRPr>
          </a:p>
          <a:p>
            <a:pPr marL="342900" lvl="0" indent="-342900">
              <a:lnSpc>
                <a:spcPts val="1400"/>
              </a:lnSpc>
              <a:buFont typeface="Symbol" panose="05050102010706020507" pitchFamily="18" charset="2"/>
              <a:buChar char=""/>
            </a:pPr>
            <a:r>
              <a:rPr lang="en-AU" sz="1500" dirty="0">
                <a:solidFill>
                  <a:srgbClr val="000000"/>
                </a:solidFill>
                <a:effectLst/>
                <a:latin typeface="Calibri" panose="020F0502020204030204" pitchFamily="34" charset="0"/>
                <a:ea typeface="Calibri" panose="020F0502020204030204" pitchFamily="34" charset="0"/>
                <a:cs typeface="FranklinGothic-Book"/>
              </a:rPr>
              <a:t>State Environmental Planning Policy (Infrastructure) 2007 (ISEPP) NSW</a:t>
            </a:r>
            <a:endParaRPr lang="en-AU" sz="1500" dirty="0">
              <a:solidFill>
                <a:srgbClr val="000000"/>
              </a:solidFill>
              <a:effectLst/>
              <a:latin typeface="Arial" panose="020B0604020202020204" pitchFamily="34" charset="0"/>
              <a:ea typeface="Calibri" panose="020F0502020204030204" pitchFamily="34" charset="0"/>
              <a:cs typeface="FranklinGothic-Book"/>
            </a:endParaRPr>
          </a:p>
          <a:p>
            <a:pPr marL="342900" lvl="0" indent="-342900">
              <a:lnSpc>
                <a:spcPts val="1400"/>
              </a:lnSpc>
              <a:buFont typeface="Symbol" panose="05050102010706020507" pitchFamily="18" charset="2"/>
              <a:buChar char=""/>
            </a:pPr>
            <a:r>
              <a:rPr lang="en-AU" sz="1500" dirty="0">
                <a:solidFill>
                  <a:srgbClr val="000000"/>
                </a:solidFill>
                <a:effectLst/>
                <a:latin typeface="Calibri" panose="020F0502020204030204" pitchFamily="34" charset="0"/>
                <a:ea typeface="Calibri" panose="020F0502020204030204" pitchFamily="34" charset="0"/>
                <a:cs typeface="FranklinGothic-Book"/>
              </a:rPr>
              <a:t>Biodiversity Conservation (BC) Act 2016 (NSW)</a:t>
            </a:r>
            <a:endParaRPr lang="en-AU" sz="1500" dirty="0">
              <a:solidFill>
                <a:srgbClr val="000000"/>
              </a:solidFill>
              <a:effectLst/>
              <a:latin typeface="Arial" panose="020B0604020202020204" pitchFamily="34" charset="0"/>
              <a:ea typeface="Calibri" panose="020F0502020204030204" pitchFamily="34" charset="0"/>
              <a:cs typeface="FranklinGothic-Book"/>
            </a:endParaRPr>
          </a:p>
          <a:p>
            <a:pPr marL="342900" lvl="0" indent="-342900">
              <a:lnSpc>
                <a:spcPts val="1400"/>
              </a:lnSpc>
              <a:buFont typeface="Symbol" panose="05050102010706020507" pitchFamily="18" charset="2"/>
              <a:buChar char=""/>
            </a:pPr>
            <a:r>
              <a:rPr lang="en-AU" sz="1500" dirty="0">
                <a:solidFill>
                  <a:srgbClr val="000000"/>
                </a:solidFill>
                <a:effectLst/>
                <a:latin typeface="Calibri" panose="020F0502020204030204" pitchFamily="34" charset="0"/>
                <a:ea typeface="Calibri" panose="020F0502020204030204" pitchFamily="34" charset="0"/>
                <a:cs typeface="FranklinGothic-Book"/>
              </a:rPr>
              <a:t>National Parks and Wildlife (NP&amp;W) Act 1979 (NSW)</a:t>
            </a:r>
            <a:endParaRPr lang="en-AU" sz="1500" dirty="0">
              <a:solidFill>
                <a:srgbClr val="000000"/>
              </a:solidFill>
              <a:effectLst/>
              <a:latin typeface="Arial" panose="020B0604020202020204" pitchFamily="34" charset="0"/>
              <a:ea typeface="Calibri" panose="020F0502020204030204" pitchFamily="34" charset="0"/>
              <a:cs typeface="FranklinGothic-Book"/>
            </a:endParaRPr>
          </a:p>
          <a:p>
            <a:pPr marL="342900" lvl="0" indent="-342900">
              <a:lnSpc>
                <a:spcPts val="1400"/>
              </a:lnSpc>
              <a:buFont typeface="Symbol" panose="05050102010706020507" pitchFamily="18" charset="2"/>
              <a:buChar char=""/>
            </a:pPr>
            <a:r>
              <a:rPr lang="en-AU" sz="1500" dirty="0">
                <a:solidFill>
                  <a:srgbClr val="000000"/>
                </a:solidFill>
                <a:effectLst/>
                <a:latin typeface="Calibri" panose="020F0502020204030204" pitchFamily="34" charset="0"/>
                <a:ea typeface="Calibri" panose="020F0502020204030204" pitchFamily="34" charset="0"/>
                <a:cs typeface="FranklinGothic-Book"/>
              </a:rPr>
              <a:t>Biosecurity Act 2015 (NSW)</a:t>
            </a:r>
            <a:endParaRPr lang="en-AU" sz="1500" dirty="0">
              <a:solidFill>
                <a:srgbClr val="000000"/>
              </a:solidFill>
              <a:effectLst/>
              <a:latin typeface="Arial" panose="020B0604020202020204" pitchFamily="34" charset="0"/>
              <a:ea typeface="Calibri" panose="020F0502020204030204" pitchFamily="34" charset="0"/>
              <a:cs typeface="FranklinGothic-Book"/>
            </a:endParaRPr>
          </a:p>
          <a:p>
            <a:pPr marL="342900" lvl="0" indent="-342900">
              <a:lnSpc>
                <a:spcPts val="1400"/>
              </a:lnSpc>
              <a:buFont typeface="Symbol" panose="05050102010706020507" pitchFamily="18" charset="2"/>
              <a:buChar char=""/>
            </a:pPr>
            <a:r>
              <a:rPr lang="en-AU" sz="1500" dirty="0">
                <a:solidFill>
                  <a:srgbClr val="000000"/>
                </a:solidFill>
                <a:effectLst/>
                <a:latin typeface="Calibri" panose="020F0502020204030204" pitchFamily="34" charset="0"/>
                <a:ea typeface="Calibri" panose="020F0502020204030204" pitchFamily="34" charset="0"/>
                <a:cs typeface="FranklinGothic-Book"/>
              </a:rPr>
              <a:t>The Work Health and Safety (WHS) Act 2011</a:t>
            </a:r>
            <a:endParaRPr lang="en-AU" sz="1500" dirty="0">
              <a:solidFill>
                <a:srgbClr val="000000"/>
              </a:solidFill>
              <a:effectLst/>
              <a:latin typeface="Arial" panose="020B0604020202020204" pitchFamily="34" charset="0"/>
              <a:ea typeface="Calibri" panose="020F0502020204030204" pitchFamily="34" charset="0"/>
              <a:cs typeface="FranklinGothic-Book"/>
            </a:endParaRPr>
          </a:p>
          <a:p>
            <a:pPr marL="342900" lvl="0" indent="-342900">
              <a:lnSpc>
                <a:spcPts val="1400"/>
              </a:lnSpc>
              <a:spcAft>
                <a:spcPts val="565"/>
              </a:spcAft>
              <a:buFont typeface="Symbol" panose="05050102010706020507" pitchFamily="18" charset="2"/>
              <a:buChar char=""/>
            </a:pPr>
            <a:r>
              <a:rPr lang="en-AU" sz="1500" dirty="0">
                <a:solidFill>
                  <a:srgbClr val="000000"/>
                </a:solidFill>
                <a:effectLst/>
                <a:latin typeface="Calibri" panose="020F0502020204030204" pitchFamily="34" charset="0"/>
                <a:ea typeface="Calibri" panose="020F0502020204030204" pitchFamily="34" charset="0"/>
                <a:cs typeface="FranklinGothic-Book"/>
              </a:rPr>
              <a:t>The Heritage Act 1997 (NSW)</a:t>
            </a:r>
            <a:endParaRPr lang="en-AU" sz="1500" dirty="0">
              <a:solidFill>
                <a:srgbClr val="000000"/>
              </a:solidFill>
              <a:effectLst/>
              <a:latin typeface="Arial" panose="020B0604020202020204" pitchFamily="34" charset="0"/>
              <a:ea typeface="Calibri" panose="020F0502020204030204" pitchFamily="34" charset="0"/>
              <a:cs typeface="FranklinGothic-Book"/>
            </a:endParaRPr>
          </a:p>
          <a:p>
            <a:endParaRPr lang="en-AU" dirty="0"/>
          </a:p>
        </p:txBody>
      </p:sp>
      <p:pic>
        <p:nvPicPr>
          <p:cNvPr id="5" name="Picture 4" descr="A picture containing logo&#10;&#10;Description automatically generated">
            <a:extLst>
              <a:ext uri="{FF2B5EF4-FFF2-40B4-BE49-F238E27FC236}">
                <a16:creationId xmlns:a16="http://schemas.microsoft.com/office/drawing/2014/main" id="{95963432-6193-7602-7A74-E2978DDC2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376" y="247650"/>
            <a:ext cx="2438400" cy="1009650"/>
          </a:xfrm>
          <a:prstGeom prst="rect">
            <a:avLst/>
          </a:prstGeom>
        </p:spPr>
      </p:pic>
    </p:spTree>
    <p:extLst>
      <p:ext uri="{BB962C8B-B14F-4D97-AF65-F5344CB8AC3E}">
        <p14:creationId xmlns:p14="http://schemas.microsoft.com/office/powerpoint/2010/main" val="33936952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502</Words>
  <Application>Microsoft Office PowerPoint</Application>
  <PresentationFormat>Widescreen</PresentationFormat>
  <Paragraphs>54</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Symbol</vt:lpstr>
      <vt:lpstr>Office Theme</vt:lpstr>
      <vt:lpstr>Tooraweenah Road Upgrade</vt:lpstr>
      <vt:lpstr>Project Details</vt:lpstr>
      <vt:lpstr>PROJECT BENEFITS</vt:lpstr>
      <vt:lpstr>PROJECT SCOPE</vt:lpstr>
      <vt:lpstr>PROJECT COSTS</vt:lpstr>
      <vt:lpstr>PROJECT TIMELINE</vt:lpstr>
      <vt:lpstr>RISK &amp; SUSTAINABILITY</vt:lpstr>
      <vt:lpstr>STAKEHOLDER ENGAGEMENT</vt:lpstr>
      <vt:lpstr>COMPLIANCE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Tooraweenah Road Upgrade</dc:title>
  <dc:creator>Tim Morison</dc:creator>
  <cp:lastModifiedBy>Tim Morison</cp:lastModifiedBy>
  <cp:revision>1</cp:revision>
  <dcterms:created xsi:type="dcterms:W3CDTF">2022-10-13T21:30:15Z</dcterms:created>
  <dcterms:modified xsi:type="dcterms:W3CDTF">2022-10-14T04:30:09Z</dcterms:modified>
</cp:coreProperties>
</file>